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8" r:id="rId4"/>
    <p:sldId id="258" r:id="rId5"/>
    <p:sldId id="273" r:id="rId6"/>
    <p:sldId id="271" r:id="rId7"/>
    <p:sldId id="272" r:id="rId8"/>
    <p:sldId id="274" r:id="rId9"/>
    <p:sldId id="275" r:id="rId10"/>
    <p:sldId id="276" r:id="rId11"/>
    <p:sldId id="279" r:id="rId12"/>
    <p:sldId id="277" r:id="rId13"/>
    <p:sldId id="278" r:id="rId14"/>
    <p:sldId id="259" r:id="rId15"/>
    <p:sldId id="270" r:id="rId16"/>
    <p:sldId id="261" r:id="rId17"/>
    <p:sldId id="269" r:id="rId18"/>
  </p:sldIdLst>
  <p:sldSz cx="18288000" cy="10287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DM Sans" pitchFamily="2" charset="0"/>
      <p:regular r:id="rId23"/>
      <p:bold r:id="rId24"/>
      <p:italic r:id="rId25"/>
      <p:boldItalic r:id="rId26"/>
    </p:embeddedFont>
    <p:embeddedFont>
      <p:font typeface="Montserrat Classic Bold" panose="020B0604020202020204" charset="0"/>
      <p:regular r:id="rId27"/>
    </p:embeddedFont>
    <p:embeddedFont>
      <p:font typeface="Oswald Bold" panose="00000800000000000000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1070" y="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3810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7659121">
            <a:off x="15091031" y="5585714"/>
            <a:ext cx="7629294" cy="78285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3258071" y="-4629150"/>
            <a:ext cx="9022634" cy="92583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4236347" y="3202251"/>
            <a:ext cx="10394053" cy="470217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328907" y="2962885"/>
            <a:ext cx="9815307" cy="1076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4800" spc="692" dirty="0">
                <a:solidFill>
                  <a:srgbClr val="231F20"/>
                </a:solidFill>
                <a:latin typeface="Oswald Bold"/>
              </a:rPr>
              <a:t>CSE411</a:t>
            </a:r>
            <a:endParaRPr lang="en-US" sz="7063" spc="692" dirty="0">
              <a:solidFill>
                <a:srgbClr val="231F20"/>
              </a:solidFill>
              <a:latin typeface="Oswal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719596" y="7482578"/>
            <a:ext cx="12848809" cy="421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</a:pPr>
            <a:endParaRPr lang="en-US" sz="2653" spc="140" dirty="0">
              <a:solidFill>
                <a:srgbClr val="231F20"/>
              </a:solidFill>
              <a:latin typeface="Montserrat Classic Bold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CA8C250A-1C1B-CA3B-8875-7FA86A260C97}"/>
              </a:ext>
            </a:extLst>
          </p:cNvPr>
          <p:cNvSpPr txBox="1"/>
          <p:nvPr/>
        </p:nvSpPr>
        <p:spPr>
          <a:xfrm>
            <a:off x="4525719" y="4626040"/>
            <a:ext cx="9815307" cy="2388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4800" spc="692" dirty="0">
                <a:solidFill>
                  <a:srgbClr val="231F20"/>
                </a:solidFill>
                <a:latin typeface="Oswald Bold"/>
              </a:rPr>
              <a:t>Power window control system</a:t>
            </a:r>
          </a:p>
          <a:p>
            <a:pPr algn="ctr">
              <a:lnSpc>
                <a:spcPts val="9748"/>
              </a:lnSpc>
            </a:pPr>
            <a:endParaRPr lang="en-US" sz="7063" spc="692" dirty="0">
              <a:solidFill>
                <a:srgbClr val="231F20"/>
              </a:solidFill>
              <a:latin typeface="Oswald Bold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7D7FA96-39F5-F811-CF55-98980FD0F65F}"/>
              </a:ext>
            </a:extLst>
          </p:cNvPr>
          <p:cNvSpPr/>
          <p:nvPr/>
        </p:nvSpPr>
        <p:spPr>
          <a:xfrm>
            <a:off x="14478000" y="52070"/>
            <a:ext cx="3581400" cy="270695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Oswald Bold" panose="020B0604020202020204" charset="0"/>
              </a:rPr>
              <a:t>TEAM 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451022" y="-4729397"/>
            <a:ext cx="7616557" cy="781549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2851369" y="-3442596"/>
            <a:ext cx="6709932" cy="688519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 dirty="0">
                <a:solidFill>
                  <a:srgbClr val="FFFFFF"/>
                </a:solidFill>
                <a:latin typeface="Oswald Bold"/>
              </a:rPr>
              <a:t>PASSENGER CONTROL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24EFEC4-D0DF-141C-7AF6-A94F5398F4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597" y="3385240"/>
            <a:ext cx="7619995" cy="51872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11D1B3E-C1BA-1FB6-6A34-F38FD3AFDB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6571" y="4285283"/>
            <a:ext cx="6881581" cy="493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021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451022" y="-4729397"/>
            <a:ext cx="7616557" cy="781549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2851369" y="-3442596"/>
            <a:ext cx="6709932" cy="688519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 dirty="0">
                <a:solidFill>
                  <a:srgbClr val="FFFFFF"/>
                </a:solidFill>
                <a:latin typeface="Oswald Bold"/>
              </a:rPr>
              <a:t>MOTOR DRIVER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893475" y="3510391"/>
            <a:ext cx="9034431" cy="2808103"/>
            <a:chOff x="0" y="0"/>
            <a:chExt cx="1744696" cy="5422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9889AD4-BC87-0E28-D013-BECC9A6E58D1}"/>
              </a:ext>
            </a:extLst>
          </p:cNvPr>
          <p:cNvSpPr txBox="1"/>
          <p:nvPr/>
        </p:nvSpPr>
        <p:spPr>
          <a:xfrm>
            <a:off x="7239000" y="3770236"/>
            <a:ext cx="8688906" cy="2561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34"/>
              </a:lnSpc>
            </a:pPr>
            <a:r>
              <a:rPr lang="en-US" sz="3600" spc="194" dirty="0">
                <a:solidFill>
                  <a:srgbClr val="231F20"/>
                </a:solidFill>
                <a:latin typeface="DM Sans"/>
              </a:rPr>
              <a:t>This is the motor driver used to </a:t>
            </a:r>
          </a:p>
          <a:p>
            <a:pPr>
              <a:lnSpc>
                <a:spcPts val="2734"/>
              </a:lnSpc>
            </a:pPr>
            <a:endParaRPr lang="en-US" sz="3600" spc="194" dirty="0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2734"/>
              </a:lnSpc>
            </a:pPr>
            <a:r>
              <a:rPr lang="en-US" sz="3600" spc="194" dirty="0">
                <a:solidFill>
                  <a:srgbClr val="231F20"/>
                </a:solidFill>
                <a:latin typeface="DM Sans"/>
              </a:rPr>
              <a:t>make the motor rotate clockwise </a:t>
            </a:r>
          </a:p>
          <a:p>
            <a:pPr>
              <a:lnSpc>
                <a:spcPts val="2734"/>
              </a:lnSpc>
            </a:pPr>
            <a:endParaRPr lang="en-US" sz="3600" spc="194" dirty="0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2734"/>
              </a:lnSpc>
            </a:pPr>
            <a:r>
              <a:rPr lang="en-US" sz="3600" spc="194" dirty="0">
                <a:solidFill>
                  <a:srgbClr val="231F20"/>
                </a:solidFill>
                <a:latin typeface="DM Sans"/>
              </a:rPr>
              <a:t>and anti-clockwise to move the </a:t>
            </a:r>
          </a:p>
          <a:p>
            <a:pPr>
              <a:lnSpc>
                <a:spcPts val="2734"/>
              </a:lnSpc>
            </a:pPr>
            <a:endParaRPr lang="en-US" sz="3600" spc="194" dirty="0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2734"/>
              </a:lnSpc>
            </a:pPr>
            <a:r>
              <a:rPr lang="en-US" sz="3600" spc="194" dirty="0">
                <a:solidFill>
                  <a:srgbClr val="231F20"/>
                </a:solidFill>
                <a:latin typeface="DM Sans"/>
              </a:rPr>
              <a:t>window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092C07-5433-C764-1F82-E39D312B96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12" y="3308876"/>
            <a:ext cx="5355587" cy="672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85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451022" y="-4729397"/>
            <a:ext cx="7616557" cy="781549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2851369" y="-3442596"/>
            <a:ext cx="6709932" cy="688519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796793" y="1506885"/>
            <a:ext cx="13716000" cy="1308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 dirty="0">
                <a:solidFill>
                  <a:srgbClr val="FFFFFF"/>
                </a:solidFill>
                <a:latin typeface="Oswald Bold"/>
              </a:rPr>
              <a:t>WINDOWS MOVEMENT UP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B025CD-D07D-6430-83FD-0356A7316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201" y="3158430"/>
            <a:ext cx="7040203" cy="62465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32A9FF-270B-AFDC-A167-AFF7D27134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5383" y="3268042"/>
            <a:ext cx="8553917" cy="375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281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451022" y="-4729397"/>
            <a:ext cx="7616557" cy="781549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2851369" y="-3442596"/>
            <a:ext cx="6709932" cy="688519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286000" y="1506885"/>
            <a:ext cx="13921817" cy="1308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 dirty="0">
                <a:solidFill>
                  <a:srgbClr val="FFFFFF"/>
                </a:solidFill>
                <a:latin typeface="Oswald Bold"/>
              </a:rPr>
              <a:t>WINDOWS MOVEMENT DOWN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FB69BD-0366-6CD0-08ED-31D6113ED3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7402"/>
          <a:stretch/>
        </p:blipFill>
        <p:spPr>
          <a:xfrm>
            <a:off x="562004" y="3240526"/>
            <a:ext cx="8694897" cy="68061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79C541-3F84-9FC4-BD11-DD28BB9DA4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04" r="6038"/>
          <a:stretch/>
        </p:blipFill>
        <p:spPr>
          <a:xfrm>
            <a:off x="9427568" y="3339059"/>
            <a:ext cx="8298428" cy="455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63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286000" y="1253217"/>
            <a:ext cx="13267230" cy="600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7200" spc="247" dirty="0">
                <a:solidFill>
                  <a:srgbClr val="231F20"/>
                </a:solidFill>
                <a:latin typeface="DM Sans"/>
              </a:rPr>
              <a:t>STATE DIAGRAM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479722" y="-4833750"/>
            <a:ext cx="7616557" cy="7815497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4176364">
            <a:off x="-4105129" y="6530238"/>
            <a:ext cx="7616557" cy="781549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286000" y="1253217"/>
            <a:ext cx="13267230" cy="600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7200" spc="247" dirty="0">
                <a:solidFill>
                  <a:srgbClr val="231F20"/>
                </a:solidFill>
                <a:latin typeface="DM Sans"/>
              </a:rPr>
              <a:t>Circuit Topology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479722" y="-4833750"/>
            <a:ext cx="7616557" cy="7815497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4176364">
            <a:off x="-4105129" y="6530238"/>
            <a:ext cx="7616557" cy="781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85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8169367" y="-10264537"/>
            <a:ext cx="15841853" cy="1625563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720102" y="3030981"/>
            <a:ext cx="12057353" cy="3422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48"/>
              </a:lnSpc>
            </a:pPr>
            <a:r>
              <a:rPr lang="en-US" sz="10107" spc="990" dirty="0">
                <a:solidFill>
                  <a:srgbClr val="FFFFFF"/>
                </a:solidFill>
                <a:latin typeface="Oswald Bold"/>
              </a:rPr>
              <a:t>HANDLING CORNER CASES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447294" y="-3843198"/>
            <a:ext cx="15841853" cy="1625563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580377">
            <a:off x="9407140" y="-9309963"/>
            <a:ext cx="24036383" cy="2466419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5823" y="1666713"/>
            <a:ext cx="9296399" cy="48676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3015"/>
              </a:lnSpc>
              <a:spcBef>
                <a:spcPct val="0"/>
              </a:spcBef>
            </a:pPr>
            <a:r>
              <a:rPr lang="en-US" sz="9431" spc="924" dirty="0">
                <a:solidFill>
                  <a:srgbClr val="231F20"/>
                </a:solidFill>
                <a:latin typeface="Oswald Bold"/>
              </a:rPr>
              <a:t>THANK'S FOR WATCHING </a:t>
            </a:r>
          </a:p>
          <a:p>
            <a:pPr marL="0" lvl="0" indent="0">
              <a:lnSpc>
                <a:spcPts val="13015"/>
              </a:lnSpc>
              <a:spcBef>
                <a:spcPct val="0"/>
              </a:spcBef>
            </a:pPr>
            <a:r>
              <a:rPr lang="en-US" sz="9431" spc="924" dirty="0">
                <a:solidFill>
                  <a:srgbClr val="231F20"/>
                </a:solidFill>
                <a:latin typeface="Oswald Bold"/>
              </a:rPr>
              <a:t>ANY QUESTION?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-4254153" y="7476061"/>
            <a:ext cx="11881594" cy="356447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10C8C6E-9C1C-8418-112F-4EED704B6994}"/>
              </a:ext>
            </a:extLst>
          </p:cNvPr>
          <p:cNvSpPr/>
          <p:nvPr/>
        </p:nvSpPr>
        <p:spPr>
          <a:xfrm>
            <a:off x="14706600" y="2019300"/>
            <a:ext cx="3581400" cy="270695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Oswald Bold" panose="020B0604020202020204" charset="0"/>
              </a:rPr>
              <a:t>TEAM 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659121">
            <a:off x="-4012602" y="5585714"/>
            <a:ext cx="7629294" cy="782856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019320" y="2901697"/>
            <a:ext cx="1400485" cy="4664583"/>
            <a:chOff x="0" y="0"/>
            <a:chExt cx="368852" cy="17101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710137"/>
            </a:xfrm>
            <a:custGeom>
              <a:avLst/>
              <a:gdLst/>
              <a:ahLst/>
              <a:cxnLst/>
              <a:rect l="l" t="t" r="r" b="b"/>
              <a:pathLst>
                <a:path w="368852" h="1710137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80992" y="1036994"/>
            <a:ext cx="741694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CONTENT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016048">
            <a:off x="12243487" y="-1005305"/>
            <a:ext cx="10749463" cy="268736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231353" y="3225185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31353" y="402230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31353" y="490346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31353" y="5700580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50954" y="6492957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07430" y="3333137"/>
            <a:ext cx="5790503" cy="42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 dirty="0">
                <a:solidFill>
                  <a:srgbClr val="231F20"/>
                </a:solidFill>
                <a:latin typeface="DM Sans"/>
              </a:rPr>
              <a:t>TEAM ROLES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07430" y="4127355"/>
            <a:ext cx="6076629" cy="42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 dirty="0">
                <a:solidFill>
                  <a:srgbClr val="231F20"/>
                </a:solidFill>
                <a:latin typeface="DM Sans"/>
              </a:rPr>
              <a:t>PROJECT DESCRIPTION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07430" y="5047445"/>
            <a:ext cx="5790503" cy="42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  <a:spcBef>
                <a:spcPct val="0"/>
              </a:spcBef>
            </a:pPr>
            <a:r>
              <a:rPr lang="en-US" sz="2524" spc="247" dirty="0">
                <a:solidFill>
                  <a:srgbClr val="231F20"/>
                </a:solidFill>
                <a:latin typeface="DM Sans"/>
              </a:rPr>
              <a:t>STATE DIAGRAM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07430" y="5841663"/>
            <a:ext cx="6076629" cy="42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 dirty="0">
                <a:solidFill>
                  <a:srgbClr val="231F20"/>
                </a:solidFill>
                <a:latin typeface="DM Sans"/>
              </a:rPr>
              <a:t>CIRCUIT TOPOLOGY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07430" y="6642507"/>
            <a:ext cx="6076629" cy="42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 dirty="0">
                <a:solidFill>
                  <a:srgbClr val="231F20"/>
                </a:solidFill>
                <a:latin typeface="DM Sans"/>
              </a:rPr>
              <a:t>HANDLING CORNER CASES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887923">
            <a:off x="-6937517" y="-8747353"/>
            <a:ext cx="13977230" cy="143423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580377">
            <a:off x="10646613" y="3123224"/>
            <a:ext cx="12102934" cy="1241905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095390" y="2189158"/>
            <a:ext cx="13617940" cy="688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9600" spc="247" dirty="0">
                <a:solidFill>
                  <a:srgbClr val="231F20"/>
                </a:solidFill>
                <a:latin typeface="DM Sans"/>
              </a:rPr>
              <a:t>TEAM ROLES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89584" y="4796380"/>
            <a:ext cx="3145217" cy="5236650"/>
            <a:chOff x="0" y="0"/>
            <a:chExt cx="862412" cy="9418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33652" y="6533697"/>
            <a:ext cx="1937363" cy="840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 dirty="0">
                <a:solidFill>
                  <a:srgbClr val="FFFBFB"/>
                </a:solidFill>
                <a:latin typeface="DM Sans"/>
              </a:rPr>
              <a:t>Marc</a:t>
            </a:r>
          </a:p>
          <a:p>
            <a:pPr algn="ctr">
              <a:lnSpc>
                <a:spcPts val="3286"/>
              </a:lnSpc>
            </a:pPr>
            <a:r>
              <a:rPr lang="en-US" sz="2738" spc="136" dirty="0">
                <a:solidFill>
                  <a:srgbClr val="FFFBFB"/>
                </a:solidFill>
                <a:latin typeface="DM Sans"/>
              </a:rPr>
              <a:t> Nagy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6926" y="7463443"/>
            <a:ext cx="2302097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 dirty="0" err="1">
                <a:solidFill>
                  <a:srgbClr val="FFFBFB"/>
                </a:solidFill>
                <a:latin typeface="DM Sans"/>
              </a:rPr>
              <a:t>Ceo</a:t>
            </a:r>
            <a:r>
              <a:rPr lang="en-US" sz="2053" spc="102" dirty="0">
                <a:solidFill>
                  <a:srgbClr val="FFFBFB"/>
                </a:solidFill>
                <a:latin typeface="DM Sans"/>
              </a:rPr>
              <a:t> Of </a:t>
            </a:r>
            <a:r>
              <a:rPr lang="en-US" sz="2053" spc="102" dirty="0" err="1">
                <a:solidFill>
                  <a:srgbClr val="FFFBFB"/>
                </a:solidFill>
                <a:latin typeface="DM Sans"/>
              </a:rPr>
              <a:t>Ingoude</a:t>
            </a:r>
            <a:r>
              <a:rPr lang="en-US" sz="2053" spc="102" dirty="0">
                <a:solidFill>
                  <a:srgbClr val="FFFBFB"/>
                </a:solidFill>
                <a:latin typeface="DM Sans"/>
              </a:rPr>
              <a:t> Company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776871" y="3630891"/>
            <a:ext cx="2706695" cy="2696122"/>
            <a:chOff x="0" y="0"/>
            <a:chExt cx="6502400" cy="6477000"/>
          </a:xfrm>
        </p:grpSpPr>
        <p:sp>
          <p:nvSpPr>
            <p:cNvPr id="12" name="Freeform 12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24975" r="223" b="-24975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7571796" y="4821179"/>
            <a:ext cx="3145217" cy="5223490"/>
            <a:chOff x="0" y="0"/>
            <a:chExt cx="862412" cy="9418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005441" y="6558496"/>
            <a:ext cx="2213980" cy="840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 dirty="0" err="1">
                <a:solidFill>
                  <a:srgbClr val="FFFBFB"/>
                </a:solidFill>
                <a:latin typeface="DM Sans"/>
              </a:rPr>
              <a:t>Philopateer</a:t>
            </a:r>
            <a:r>
              <a:rPr lang="en-US" sz="2738" spc="136" dirty="0">
                <a:solidFill>
                  <a:srgbClr val="FFFBFB"/>
                </a:solidFill>
                <a:latin typeface="DM Sans"/>
              </a:rPr>
              <a:t> Samuel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949138" y="7488242"/>
            <a:ext cx="2302097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 dirty="0" err="1">
                <a:solidFill>
                  <a:srgbClr val="FFFBFB"/>
                </a:solidFill>
                <a:latin typeface="DM Sans"/>
              </a:rPr>
              <a:t>Ceo</a:t>
            </a:r>
            <a:r>
              <a:rPr lang="en-US" sz="2053" spc="102" dirty="0">
                <a:solidFill>
                  <a:srgbClr val="FFFBFB"/>
                </a:solidFill>
                <a:latin typeface="DM Sans"/>
              </a:rPr>
              <a:t> Of </a:t>
            </a:r>
            <a:r>
              <a:rPr lang="en-US" sz="2053" spc="102" dirty="0" err="1">
                <a:solidFill>
                  <a:srgbClr val="FFFBFB"/>
                </a:solidFill>
                <a:latin typeface="DM Sans"/>
              </a:rPr>
              <a:t>Ingoude</a:t>
            </a:r>
            <a:r>
              <a:rPr lang="en-US" sz="2053" spc="102" dirty="0">
                <a:solidFill>
                  <a:srgbClr val="FFFBFB"/>
                </a:solidFill>
                <a:latin typeface="DM Sans"/>
              </a:rPr>
              <a:t> Company</a:t>
            </a: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7759084" y="3655690"/>
            <a:ext cx="2706695" cy="2696122"/>
            <a:chOff x="0" y="0"/>
            <a:chExt cx="6502400" cy="6477000"/>
          </a:xfrm>
        </p:grpSpPr>
        <p:sp>
          <p:nvSpPr>
            <p:cNvPr id="20" name="Freeform 2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-10789" r="223" b="-10789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1726664" y="4821179"/>
            <a:ext cx="3145217" cy="5172202"/>
            <a:chOff x="0" y="0"/>
            <a:chExt cx="862412" cy="94183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1944355" y="6558496"/>
            <a:ext cx="2789698" cy="840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 dirty="0" err="1">
                <a:solidFill>
                  <a:srgbClr val="FFFBFB"/>
                </a:solidFill>
                <a:latin typeface="DM Sans"/>
              </a:rPr>
              <a:t>Marcous</a:t>
            </a:r>
            <a:endParaRPr lang="en-US" sz="2738" spc="136" dirty="0">
              <a:solidFill>
                <a:srgbClr val="FFFBFB"/>
              </a:solidFill>
              <a:latin typeface="DM Sans"/>
            </a:endParaRPr>
          </a:p>
          <a:p>
            <a:pPr algn="ctr">
              <a:lnSpc>
                <a:spcPts val="3286"/>
              </a:lnSpc>
            </a:pPr>
            <a:r>
              <a:rPr lang="en-US" sz="2738" spc="136" dirty="0">
                <a:solidFill>
                  <a:srgbClr val="FFFBFB"/>
                </a:solidFill>
                <a:latin typeface="DM Sans"/>
              </a:rPr>
              <a:t> Wael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104005" y="7488242"/>
            <a:ext cx="2302097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 dirty="0" err="1">
                <a:solidFill>
                  <a:srgbClr val="FFFBFB"/>
                </a:solidFill>
                <a:latin typeface="DM Sans"/>
              </a:rPr>
              <a:t>Ceo</a:t>
            </a:r>
            <a:r>
              <a:rPr lang="en-US" sz="2053" spc="102" dirty="0">
                <a:solidFill>
                  <a:srgbClr val="FFFBFB"/>
                </a:solidFill>
                <a:latin typeface="DM Sans"/>
              </a:rPr>
              <a:t> Of </a:t>
            </a:r>
            <a:r>
              <a:rPr lang="en-US" sz="2053" spc="102" dirty="0" err="1">
                <a:solidFill>
                  <a:srgbClr val="FFFBFB"/>
                </a:solidFill>
                <a:latin typeface="DM Sans"/>
              </a:rPr>
              <a:t>Ingoude</a:t>
            </a:r>
            <a:r>
              <a:rPr lang="en-US" sz="2053" spc="102" dirty="0">
                <a:solidFill>
                  <a:srgbClr val="FFFBFB"/>
                </a:solidFill>
                <a:latin typeface="DM Sans"/>
              </a:rPr>
              <a:t> Company</a:t>
            </a:r>
          </a:p>
        </p:txBody>
      </p: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11913951" y="3655690"/>
            <a:ext cx="2706695" cy="2696122"/>
            <a:chOff x="0" y="0"/>
            <a:chExt cx="6502400" cy="6477000"/>
          </a:xfrm>
        </p:grpSpPr>
        <p:sp>
          <p:nvSpPr>
            <p:cNvPr id="28" name="Freeform 28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24642" r="-24642"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8"/>
          <a:srcRect t="46379"/>
          <a:stretch>
            <a:fillRect/>
          </a:stretch>
        </p:blipFill>
        <p:spPr>
          <a:xfrm>
            <a:off x="614568" y="10033030"/>
            <a:ext cx="3145217" cy="333081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8"/>
          <a:srcRect t="46379"/>
          <a:stretch>
            <a:fillRect/>
          </a:stretch>
        </p:blipFill>
        <p:spPr>
          <a:xfrm>
            <a:off x="7676605" y="10022679"/>
            <a:ext cx="3145217" cy="333081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8"/>
          <a:srcRect t="46379"/>
          <a:stretch>
            <a:fillRect/>
          </a:stretch>
        </p:blipFill>
        <p:spPr>
          <a:xfrm>
            <a:off x="11766595" y="9993381"/>
            <a:ext cx="3145217" cy="333081"/>
          </a:xfrm>
          <a:prstGeom prst="rect">
            <a:avLst/>
          </a:prstGeom>
        </p:spPr>
      </p:pic>
      <p:grpSp>
        <p:nvGrpSpPr>
          <p:cNvPr id="34" name="Group 6">
            <a:extLst>
              <a:ext uri="{FF2B5EF4-FFF2-40B4-BE49-F238E27FC236}">
                <a16:creationId xmlns:a16="http://schemas.microsoft.com/office/drawing/2014/main" id="{543111CD-BB32-61B7-659F-ED275F9709E0}"/>
              </a:ext>
            </a:extLst>
          </p:cNvPr>
          <p:cNvGrpSpPr/>
          <p:nvPr/>
        </p:nvGrpSpPr>
        <p:grpSpPr>
          <a:xfrm>
            <a:off x="4161601" y="4841053"/>
            <a:ext cx="3145217" cy="5191291"/>
            <a:chOff x="0" y="0"/>
            <a:chExt cx="862412" cy="941838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09FCD262-7C79-FF53-F6E8-C7C6F5106488}"/>
                </a:ext>
              </a:extLst>
            </p:cNvPr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C964D0BD-C3B5-58FC-03ED-007E9C269E82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37" name="TextBox 9">
            <a:extLst>
              <a:ext uri="{FF2B5EF4-FFF2-40B4-BE49-F238E27FC236}">
                <a16:creationId xmlns:a16="http://schemas.microsoft.com/office/drawing/2014/main" id="{497314BC-C0A4-9259-4E5C-6D4BADA24FF8}"/>
              </a:ext>
            </a:extLst>
          </p:cNvPr>
          <p:cNvSpPr txBox="1"/>
          <p:nvPr/>
        </p:nvSpPr>
        <p:spPr>
          <a:xfrm>
            <a:off x="4368362" y="6549570"/>
            <a:ext cx="2643257" cy="840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 dirty="0">
                <a:solidFill>
                  <a:srgbClr val="FFFBFB"/>
                </a:solidFill>
                <a:latin typeface="DM Sans"/>
              </a:rPr>
              <a:t>Youssef</a:t>
            </a:r>
          </a:p>
          <a:p>
            <a:pPr algn="ctr">
              <a:lnSpc>
                <a:spcPts val="3286"/>
              </a:lnSpc>
            </a:pPr>
            <a:r>
              <a:rPr lang="en-US" sz="2738" spc="136" dirty="0">
                <a:solidFill>
                  <a:srgbClr val="FFFBFB"/>
                </a:solidFill>
                <a:latin typeface="DM Sans"/>
              </a:rPr>
              <a:t> Ashraf</a:t>
            </a:r>
          </a:p>
        </p:txBody>
      </p:sp>
      <p:sp>
        <p:nvSpPr>
          <p:cNvPr id="38" name="TextBox 10">
            <a:extLst>
              <a:ext uri="{FF2B5EF4-FFF2-40B4-BE49-F238E27FC236}">
                <a16:creationId xmlns:a16="http://schemas.microsoft.com/office/drawing/2014/main" id="{98AD4B71-DA5D-2836-48BF-80E8B2531668}"/>
              </a:ext>
            </a:extLst>
          </p:cNvPr>
          <p:cNvSpPr txBox="1"/>
          <p:nvPr/>
        </p:nvSpPr>
        <p:spPr>
          <a:xfrm>
            <a:off x="4538943" y="7508116"/>
            <a:ext cx="2302097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 dirty="0" err="1">
                <a:solidFill>
                  <a:srgbClr val="FFFBFB"/>
                </a:solidFill>
                <a:latin typeface="DM Sans"/>
              </a:rPr>
              <a:t>Ceo</a:t>
            </a:r>
            <a:r>
              <a:rPr lang="en-US" sz="2053" spc="102" dirty="0">
                <a:solidFill>
                  <a:srgbClr val="FFFBFB"/>
                </a:solidFill>
                <a:latin typeface="DM Sans"/>
              </a:rPr>
              <a:t> Of </a:t>
            </a:r>
            <a:r>
              <a:rPr lang="en-US" sz="2053" spc="102" dirty="0" err="1">
                <a:solidFill>
                  <a:srgbClr val="FFFBFB"/>
                </a:solidFill>
                <a:latin typeface="DM Sans"/>
              </a:rPr>
              <a:t>Ingoude</a:t>
            </a:r>
            <a:r>
              <a:rPr lang="en-US" sz="2053" spc="102" dirty="0">
                <a:solidFill>
                  <a:srgbClr val="FFFBFB"/>
                </a:solidFill>
                <a:latin typeface="DM Sans"/>
              </a:rPr>
              <a:t> Company</a:t>
            </a:r>
          </a:p>
        </p:txBody>
      </p:sp>
      <p:grpSp>
        <p:nvGrpSpPr>
          <p:cNvPr id="39" name="Group 11">
            <a:extLst>
              <a:ext uri="{FF2B5EF4-FFF2-40B4-BE49-F238E27FC236}">
                <a16:creationId xmlns:a16="http://schemas.microsoft.com/office/drawing/2014/main" id="{ABE039C6-EFFF-052A-3E95-BEEB9A5E0880}"/>
              </a:ext>
            </a:extLst>
          </p:cNvPr>
          <p:cNvGrpSpPr>
            <a:grpSpLocks noChangeAspect="1"/>
          </p:cNvGrpSpPr>
          <p:nvPr/>
        </p:nvGrpSpPr>
        <p:grpSpPr>
          <a:xfrm>
            <a:off x="4348888" y="3675564"/>
            <a:ext cx="2706695" cy="2696122"/>
            <a:chOff x="0" y="0"/>
            <a:chExt cx="6502400" cy="6477000"/>
          </a:xfrm>
        </p:grpSpPr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110CF8B5-A44C-9E48-8F97-9A52BF9CB153}"/>
                </a:ext>
              </a:extLst>
            </p:cNvPr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24975" r="223" b="-24975"/>
              </a:stretch>
            </a:blipFill>
          </p:spPr>
        </p:sp>
        <p:sp>
          <p:nvSpPr>
            <p:cNvPr id="41" name="Freeform 13">
              <a:extLst>
                <a:ext uri="{FF2B5EF4-FFF2-40B4-BE49-F238E27FC236}">
                  <a16:creationId xmlns:a16="http://schemas.microsoft.com/office/drawing/2014/main" id="{8B5E77E8-2B8D-3616-B0BC-A2A1A662D78D}"/>
                </a:ext>
              </a:extLst>
            </p:cNvPr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pic>
        <p:nvPicPr>
          <p:cNvPr id="42" name="Picture 30">
            <a:extLst>
              <a:ext uri="{FF2B5EF4-FFF2-40B4-BE49-F238E27FC236}">
                <a16:creationId xmlns:a16="http://schemas.microsoft.com/office/drawing/2014/main" id="{B1EC1AD3-942E-B25A-0F12-FA12D05893E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46379"/>
          <a:stretch>
            <a:fillRect/>
          </a:stretch>
        </p:blipFill>
        <p:spPr>
          <a:xfrm>
            <a:off x="4246183" y="10032344"/>
            <a:ext cx="3145217" cy="33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4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3810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t="46379"/>
          <a:stretch>
            <a:fillRect/>
          </a:stretch>
        </p:blipFill>
        <p:spPr>
          <a:xfrm>
            <a:off x="2142191" y="4828880"/>
            <a:ext cx="9752965" cy="1032847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838200" y="3396304"/>
            <a:ext cx="10914035" cy="3194995"/>
            <a:chOff x="0" y="0"/>
            <a:chExt cx="3682024" cy="7467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474235" y="3673321"/>
            <a:ext cx="1156649" cy="117372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 t="46379"/>
          <a:stretch>
            <a:fillRect/>
          </a:stretch>
        </p:blipFill>
        <p:spPr>
          <a:xfrm>
            <a:off x="2142191" y="7210022"/>
            <a:ext cx="9752965" cy="1032847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729874" y="918270"/>
            <a:ext cx="12945410" cy="15913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774"/>
              </a:lnSpc>
            </a:pPr>
            <a:r>
              <a:rPr lang="en-US" sz="8800" spc="978" dirty="0">
                <a:solidFill>
                  <a:srgbClr val="231F20"/>
                </a:solidFill>
                <a:latin typeface="Oswald Bold"/>
              </a:rPr>
              <a:t>PROJECT DESCRIPTION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908899" y="3624745"/>
            <a:ext cx="7132181" cy="2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9700" indent="484188" algn="just">
              <a:lnSpc>
                <a:spcPct val="100000"/>
              </a:lnSpc>
            </a:pPr>
            <a:r>
              <a:rPr lang="en-US" sz="2400" dirty="0"/>
              <a:t>This project is written in C to control a window motor using tasks controlled by </a:t>
            </a:r>
            <a:r>
              <a:rPr lang="en-US" sz="2400" dirty="0" err="1"/>
              <a:t>FreeRTOS</a:t>
            </a:r>
            <a:r>
              <a:rPr lang="en-US" sz="2400" dirty="0"/>
              <a:t> and is designed to be executed on an embedded system. The code defines several tasks and uses semaphores, mutex locks, and queues for synchronization between these tasks.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2779578" y="7341318"/>
            <a:ext cx="7616557" cy="78154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286000" y="1253217"/>
            <a:ext cx="13267230" cy="600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7200" spc="247" dirty="0">
                <a:solidFill>
                  <a:srgbClr val="231F20"/>
                </a:solidFill>
                <a:latin typeface="DM Sans"/>
              </a:rPr>
              <a:t>STRUCTURE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479722" y="-4833750"/>
            <a:ext cx="7616557" cy="7815497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4176364">
            <a:off x="-4105129" y="6530238"/>
            <a:ext cx="7616557" cy="7815497"/>
          </a:xfrm>
          <a:prstGeom prst="rect">
            <a:avLst/>
          </a:prstGeom>
        </p:spPr>
      </p:pic>
      <p:sp>
        <p:nvSpPr>
          <p:cNvPr id="26" name="Frame 25">
            <a:extLst>
              <a:ext uri="{FF2B5EF4-FFF2-40B4-BE49-F238E27FC236}">
                <a16:creationId xmlns:a16="http://schemas.microsoft.com/office/drawing/2014/main" id="{E87BFFF7-D5C2-F667-5F21-B834AC05C812}"/>
              </a:ext>
            </a:extLst>
          </p:cNvPr>
          <p:cNvSpPr/>
          <p:nvPr/>
        </p:nvSpPr>
        <p:spPr>
          <a:xfrm>
            <a:off x="7467600" y="2750209"/>
            <a:ext cx="3886200" cy="162835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A601E702-EFAB-6369-7B73-AFF26F83ACF3}"/>
              </a:ext>
            </a:extLst>
          </p:cNvPr>
          <p:cNvSpPr/>
          <p:nvPr/>
        </p:nvSpPr>
        <p:spPr>
          <a:xfrm>
            <a:off x="7467600" y="8176987"/>
            <a:ext cx="3886200" cy="162835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Frame 27">
            <a:extLst>
              <a:ext uri="{FF2B5EF4-FFF2-40B4-BE49-F238E27FC236}">
                <a16:creationId xmlns:a16="http://schemas.microsoft.com/office/drawing/2014/main" id="{44D95ACE-4C72-198C-9541-E9C4A58A71A2}"/>
              </a:ext>
            </a:extLst>
          </p:cNvPr>
          <p:cNvSpPr/>
          <p:nvPr/>
        </p:nvSpPr>
        <p:spPr>
          <a:xfrm>
            <a:off x="7467600" y="5506671"/>
            <a:ext cx="3886200" cy="162835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DEE59DC8-2DDA-124B-BE13-3C554427A6C0}"/>
              </a:ext>
            </a:extLst>
          </p:cNvPr>
          <p:cNvSpPr/>
          <p:nvPr/>
        </p:nvSpPr>
        <p:spPr>
          <a:xfrm>
            <a:off x="8945070" y="4378562"/>
            <a:ext cx="914400" cy="1128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34B814CE-29C2-5E0F-862E-4A13F302DD4C}"/>
              </a:ext>
            </a:extLst>
          </p:cNvPr>
          <p:cNvSpPr/>
          <p:nvPr/>
        </p:nvSpPr>
        <p:spPr>
          <a:xfrm>
            <a:off x="8950067" y="7091951"/>
            <a:ext cx="914400" cy="1128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54B23C-778C-4110-1344-0878E5C2973E}"/>
              </a:ext>
            </a:extLst>
          </p:cNvPr>
          <p:cNvSpPr txBox="1"/>
          <p:nvPr/>
        </p:nvSpPr>
        <p:spPr>
          <a:xfrm>
            <a:off x="7940935" y="3236069"/>
            <a:ext cx="3238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pc="247" dirty="0">
                <a:solidFill>
                  <a:srgbClr val="231F20"/>
                </a:solidFill>
                <a:latin typeface="DM Sans"/>
              </a:rPr>
              <a:t>Application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2EB7EE-DD0D-8DD7-4849-024A52543198}"/>
              </a:ext>
            </a:extLst>
          </p:cNvPr>
          <p:cNvSpPr txBox="1"/>
          <p:nvPr/>
        </p:nvSpPr>
        <p:spPr>
          <a:xfrm>
            <a:off x="8548893" y="8688892"/>
            <a:ext cx="17236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pc="247" dirty="0">
                <a:solidFill>
                  <a:srgbClr val="231F20"/>
                </a:solidFill>
                <a:latin typeface="DM Sans"/>
              </a:rPr>
              <a:t>MCAL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AB405C-CE49-8613-DCB1-BC9C1B6C24F4}"/>
              </a:ext>
            </a:extLst>
          </p:cNvPr>
          <p:cNvSpPr txBox="1"/>
          <p:nvPr/>
        </p:nvSpPr>
        <p:spPr>
          <a:xfrm>
            <a:off x="8824318" y="6062801"/>
            <a:ext cx="12366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pc="247" dirty="0">
                <a:solidFill>
                  <a:srgbClr val="231F20"/>
                </a:solidFill>
                <a:latin typeface="DM Sans"/>
              </a:rPr>
              <a:t>HAL</a:t>
            </a:r>
          </a:p>
        </p:txBody>
      </p:sp>
    </p:spTree>
    <p:extLst>
      <p:ext uri="{BB962C8B-B14F-4D97-AF65-F5344CB8AC3E}">
        <p14:creationId xmlns:p14="http://schemas.microsoft.com/office/powerpoint/2010/main" val="3358098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451022" y="-4729397"/>
            <a:ext cx="7616557" cy="781549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2851369" y="-3442596"/>
            <a:ext cx="6709932" cy="688519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 dirty="0">
                <a:solidFill>
                  <a:srgbClr val="FFFFFF"/>
                </a:solidFill>
                <a:latin typeface="Oswald Bold"/>
              </a:rPr>
              <a:t>INTIALIZATION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893475" y="3510391"/>
            <a:ext cx="9034431" cy="2808103"/>
            <a:chOff x="0" y="0"/>
            <a:chExt cx="1744696" cy="5422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9889AD4-BC87-0E28-D013-BECC9A6E58D1}"/>
              </a:ext>
            </a:extLst>
          </p:cNvPr>
          <p:cNvSpPr txBox="1"/>
          <p:nvPr/>
        </p:nvSpPr>
        <p:spPr>
          <a:xfrm>
            <a:off x="7239000" y="3770236"/>
            <a:ext cx="86454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spc="194" dirty="0">
                <a:solidFill>
                  <a:srgbClr val="231F20"/>
                </a:solidFill>
                <a:latin typeface="DM Sans"/>
              </a:rPr>
              <a:t>In the beginning of the main we start by initializing the needed queues, semaphores, and mutex locks.</a:t>
            </a:r>
            <a:endParaRPr lang="en-US" sz="36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F27247E-B611-49DE-7000-C51F29836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563" y="6844406"/>
            <a:ext cx="7369999" cy="28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41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451022" y="-4729397"/>
            <a:ext cx="7616557" cy="781549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2851369" y="-3442596"/>
            <a:ext cx="6709932" cy="688519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 dirty="0">
                <a:solidFill>
                  <a:srgbClr val="FFFFFF"/>
                </a:solidFill>
                <a:latin typeface="Oswald Bold"/>
              </a:rPr>
              <a:t>INTIALIZATION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893475" y="3510391"/>
            <a:ext cx="9034431" cy="2808103"/>
            <a:chOff x="0" y="0"/>
            <a:chExt cx="1744696" cy="5422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9889AD4-BC87-0E28-D013-BECC9A6E58D1}"/>
              </a:ext>
            </a:extLst>
          </p:cNvPr>
          <p:cNvSpPr txBox="1"/>
          <p:nvPr/>
        </p:nvSpPr>
        <p:spPr>
          <a:xfrm>
            <a:off x="7239000" y="3770236"/>
            <a:ext cx="8688906" cy="1868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34"/>
              </a:lnSpc>
            </a:pPr>
            <a:r>
              <a:rPr lang="en-US" sz="3600" spc="194" dirty="0">
                <a:solidFill>
                  <a:srgbClr val="231F20"/>
                </a:solidFill>
                <a:latin typeface="DM Sans"/>
              </a:rPr>
              <a:t>Then we call DIO_INIT to initialize</a:t>
            </a:r>
          </a:p>
          <a:p>
            <a:pPr>
              <a:lnSpc>
                <a:spcPts val="2734"/>
              </a:lnSpc>
            </a:pPr>
            <a:endParaRPr lang="en-US" sz="3600" spc="194" dirty="0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2734"/>
              </a:lnSpc>
            </a:pPr>
            <a:r>
              <a:rPr lang="en-US" sz="3600" spc="194" dirty="0">
                <a:solidFill>
                  <a:srgbClr val="231F20"/>
                </a:solidFill>
                <a:latin typeface="DM Sans"/>
              </a:rPr>
              <a:t>the ports needed for the buttons </a:t>
            </a:r>
          </a:p>
          <a:p>
            <a:pPr>
              <a:lnSpc>
                <a:spcPts val="2734"/>
              </a:lnSpc>
            </a:pPr>
            <a:endParaRPr lang="en-US" sz="3600" spc="194" dirty="0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2734"/>
              </a:lnSpc>
            </a:pPr>
            <a:r>
              <a:rPr lang="en-US" sz="3600" spc="194" dirty="0">
                <a:solidFill>
                  <a:srgbClr val="231F20"/>
                </a:solidFill>
                <a:latin typeface="DM Sans"/>
              </a:rPr>
              <a:t>and switches in the DIO.C file.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84F1CE-7914-729B-6941-56164B2C74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74"/>
          <a:stretch/>
        </p:blipFill>
        <p:spPr>
          <a:xfrm>
            <a:off x="7391400" y="6390824"/>
            <a:ext cx="6423462" cy="37056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9D5226-CB16-5BBE-5D63-7BC35930C59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84"/>
          <a:stretch/>
        </p:blipFill>
        <p:spPr>
          <a:xfrm>
            <a:off x="457200" y="3587694"/>
            <a:ext cx="6192982" cy="567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75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451022" y="-4729397"/>
            <a:ext cx="7616557" cy="781549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2851369" y="-3442596"/>
            <a:ext cx="6709932" cy="688519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 dirty="0">
                <a:solidFill>
                  <a:srgbClr val="FFFFFF"/>
                </a:solidFill>
                <a:latin typeface="Oswald Bold"/>
              </a:rPr>
              <a:t>SCHEDULER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893475" y="3510391"/>
            <a:ext cx="9034431" cy="2808103"/>
            <a:chOff x="0" y="0"/>
            <a:chExt cx="1744696" cy="5422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9889AD4-BC87-0E28-D013-BECC9A6E58D1}"/>
              </a:ext>
            </a:extLst>
          </p:cNvPr>
          <p:cNvSpPr txBox="1"/>
          <p:nvPr/>
        </p:nvSpPr>
        <p:spPr>
          <a:xfrm>
            <a:off x="7239000" y="3770236"/>
            <a:ext cx="8688906" cy="1176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34"/>
              </a:lnSpc>
            </a:pPr>
            <a:r>
              <a:rPr lang="en-US" sz="3600" spc="194" dirty="0">
                <a:solidFill>
                  <a:srgbClr val="231F20"/>
                </a:solidFill>
                <a:latin typeface="DM Sans"/>
              </a:rPr>
              <a:t>Lastly, we create the tasks and </a:t>
            </a:r>
          </a:p>
          <a:p>
            <a:pPr>
              <a:lnSpc>
                <a:spcPts val="2734"/>
              </a:lnSpc>
            </a:pPr>
            <a:endParaRPr lang="en-US" sz="3600" spc="194" dirty="0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2734"/>
              </a:lnSpc>
            </a:pPr>
            <a:r>
              <a:rPr lang="en-US" sz="3600" spc="194" dirty="0">
                <a:solidFill>
                  <a:srgbClr val="231F20"/>
                </a:solidFill>
                <a:latin typeface="DM Sans"/>
              </a:rPr>
              <a:t>start the scheduler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EC234C-EDD5-BAEC-8B28-3DD0D082E3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0061"/>
          <a:stretch/>
        </p:blipFill>
        <p:spPr>
          <a:xfrm>
            <a:off x="152400" y="6578339"/>
            <a:ext cx="12071454" cy="344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82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451022" y="-4729397"/>
            <a:ext cx="7616557" cy="781549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2851369" y="-3442596"/>
            <a:ext cx="6709932" cy="688519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 dirty="0">
                <a:solidFill>
                  <a:srgbClr val="FFFFFF"/>
                </a:solidFill>
                <a:latin typeface="Oswald Bold"/>
              </a:rPr>
              <a:t>DRIVER CONTROL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23F0C3-F347-3938-5462-881222BD3E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595"/>
          <a:stretch/>
        </p:blipFill>
        <p:spPr>
          <a:xfrm>
            <a:off x="769418" y="3166550"/>
            <a:ext cx="5815439" cy="70061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847AB3-1B26-CE7C-1654-44F605E96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0053" y="4315158"/>
            <a:ext cx="9563480" cy="476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28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207</Words>
  <Application>Microsoft Office PowerPoint</Application>
  <PresentationFormat>Custom</PresentationFormat>
  <Paragraphs>62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Oswald Bold Italics</vt:lpstr>
      <vt:lpstr>Arial</vt:lpstr>
      <vt:lpstr>Calibri</vt:lpstr>
      <vt:lpstr>Montserrat Classic Bold</vt:lpstr>
      <vt:lpstr>Oswald Bold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marc youssef</cp:lastModifiedBy>
  <cp:revision>2</cp:revision>
  <dcterms:created xsi:type="dcterms:W3CDTF">2006-08-16T00:00:00Z</dcterms:created>
  <dcterms:modified xsi:type="dcterms:W3CDTF">2023-05-11T10:13:33Z</dcterms:modified>
  <dc:identifier>DAFimZWcA98</dc:identifier>
</cp:coreProperties>
</file>